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</p:sldIdLst>
  <p:sldSz cx="6840220" cy="899922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883" autoAdjust="0"/>
  </p:normalViewPr>
  <p:slideViewPr>
    <p:cSldViewPr snapToGrid="0">
      <p:cViewPr>
        <p:scale>
          <a:sx n="93" d="100"/>
          <a:sy n="93" d="100"/>
        </p:scale>
        <p:origin x="512" y="-1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FD659-7FB3-4FBD-81F5-9D838A25121F}" type="datetimeFigureOut">
              <a:rPr lang="en-IN" smtClean="0"/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55838" y="1143000"/>
            <a:ext cx="23463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D37E9-4311-4A9B-90C9-0FE4950E94D0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4010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19735" algn="l" defTabSz="84010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40105" algn="l" defTabSz="84010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59840" algn="l" defTabSz="84010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79575" algn="l" defTabSz="84010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99945" algn="l" defTabSz="84010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19680" algn="l" defTabSz="84010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39415" algn="l" defTabSz="84010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59785" algn="l" defTabSz="84010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jpeg"/><Relationship Id="rId8" Type="http://schemas.openxmlformats.org/officeDocument/2006/relationships/image" Target="../media/image9.jpeg"/><Relationship Id="rId7" Type="http://schemas.openxmlformats.org/officeDocument/2006/relationships/image" Target="../media/image5.jpeg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notesMaster" Target="../notesMasters/notesMaster1.xml"/><Relationship Id="rId10" Type="http://schemas.openxmlformats.org/officeDocument/2006/relationships/image" Target="../media/image6.jpeg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18" y="6096492"/>
            <a:ext cx="1468655" cy="10207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87889" y="112734"/>
            <a:ext cx="6516667" cy="8904218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D37E9-4311-4A9B-90C9-0FE4950E94D0}" type="slidenum">
              <a:rPr lang="en-IN" smtClean="0"/>
            </a:fld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1327760" y="200416"/>
            <a:ext cx="5210826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lgerian" panose="020B0604020202020204" pitchFamily="82" charset="0"/>
              </a:rPr>
              <a:t>Sri Guru Gobind </a:t>
            </a:r>
            <a:r>
              <a:rPr lang="en-GB" sz="2400" dirty="0" err="1">
                <a:latin typeface="Algerian" panose="020B0604020202020204" pitchFamily="82" charset="0"/>
              </a:rPr>
              <a:t>SiNgh</a:t>
            </a:r>
            <a:r>
              <a:rPr lang="en-GB" sz="2400" dirty="0">
                <a:latin typeface="Algerian" panose="020B0604020202020204" pitchFamily="82" charset="0"/>
              </a:rPr>
              <a:t> College </a:t>
            </a:r>
            <a:endParaRPr lang="en-IN" sz="2400" dirty="0">
              <a:latin typeface="Algerian" panose="020B0604020202020204" pitchFamily="82" charset="0"/>
            </a:endParaRPr>
          </a:p>
          <a:p>
            <a:pPr algn="ctr"/>
            <a:r>
              <a:rPr lang="en-GB" sz="1200" b="1" dirty="0"/>
              <a:t>  SECTOR-26 CHANDIGARH</a:t>
            </a:r>
            <a:endParaRPr lang="en-IN" sz="1200" b="1" dirty="0"/>
          </a:p>
          <a:p>
            <a:pPr algn="ctr"/>
            <a:r>
              <a:rPr lang="en-GB" sz="1200" b="1" dirty="0"/>
              <a:t>NAAC Re-Accredited Grade ‘A’</a:t>
            </a:r>
            <a:endParaRPr lang="en-IN" sz="1200" b="1" dirty="0"/>
          </a:p>
          <a:p>
            <a:pPr algn="ctr"/>
            <a:r>
              <a:rPr lang="en-GB" sz="1200" dirty="0"/>
              <a:t>An Institution of the Sikh Educational Society</a:t>
            </a:r>
            <a:endParaRPr lang="en-IN" sz="1200" dirty="0"/>
          </a:p>
          <a:p>
            <a:pPr algn="ctr"/>
            <a:r>
              <a:rPr lang="en-GB" sz="1200" dirty="0"/>
              <a:t>A Postgraduate Co-educational Institute affiliated to Panjab University, Chandigarh</a:t>
            </a:r>
            <a:endParaRPr lang="en-IN" sz="1200" dirty="0"/>
          </a:p>
        </p:txBody>
      </p:sp>
      <p:pic>
        <p:nvPicPr>
          <p:cNvPr id="6" name="image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4564" y="313151"/>
            <a:ext cx="652780" cy="9251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79997" y="1643328"/>
            <a:ext cx="3620021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solidFill>
                  <a:schemeClr val="bg1"/>
                </a:solidFill>
              </a:rPr>
              <a:t>Equal Opportunity Cell</a:t>
            </a:r>
            <a:endParaRPr lang="en-IN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334" y="2642589"/>
            <a:ext cx="6482222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IN" sz="1200" dirty="0"/>
              <a:t>The </a:t>
            </a:r>
            <a:r>
              <a:rPr lang="en-IN" sz="1200" b="1" dirty="0"/>
              <a:t>Equal Opportunity Cell</a:t>
            </a:r>
            <a:r>
              <a:rPr lang="en-IN" sz="1200" dirty="0"/>
              <a:t> embodies the College motto by ensuring accessibility, equity and holistic development of students from marginalized backgrounds specifically the </a:t>
            </a:r>
            <a:r>
              <a:rPr lang="en-IN" sz="1200" b="1" dirty="0" err="1"/>
              <a:t>Divyangjan</a:t>
            </a:r>
            <a:r>
              <a:rPr lang="en-IN" sz="1200" dirty="0"/>
              <a:t>. The Equal Opportunity Cell is dedicated to create a campus where </a:t>
            </a:r>
            <a:r>
              <a:rPr lang="en-IN" sz="1200" b="1" dirty="0"/>
              <a:t>every voice is heard, every step is supported and every dream is within reach</a:t>
            </a:r>
            <a:r>
              <a:rPr lang="en-IN" sz="1200" dirty="0"/>
              <a:t>.</a:t>
            </a:r>
            <a:endParaRPr lang="en-IN" sz="1200" dirty="0"/>
          </a:p>
          <a:p>
            <a:pPr algn="just"/>
            <a:endParaRPr lang="en-IN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4954480" y="3517246"/>
            <a:ext cx="1997902" cy="2546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/>
              <a:t>Student Support Services</a:t>
            </a:r>
            <a:endParaRPr lang="en-IN" sz="16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Guidance &amp; Mentorship</a:t>
            </a:r>
            <a:endParaRPr lang="en-IN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Remedial Classes</a:t>
            </a:r>
            <a:endParaRPr lang="en-IN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Cultural Participation</a:t>
            </a:r>
            <a:endParaRPr lang="en-IN" sz="1050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b="1" dirty="0"/>
              <a:t>P</a:t>
            </a:r>
            <a:r>
              <a:rPr lang="en-IN" sz="1050" b="1" dirty="0" err="1"/>
              <a:t>articipation</a:t>
            </a:r>
            <a:r>
              <a:rPr lang="en-IN" sz="1050" b="1" dirty="0"/>
              <a:t> in Sports</a:t>
            </a:r>
            <a:endParaRPr lang="en-IN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Assistive Exam Services</a:t>
            </a:r>
            <a:endParaRPr lang="en-IN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Counselling</a:t>
            </a:r>
            <a:endParaRPr lang="en-IN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Awareness Campaigns</a:t>
            </a:r>
            <a:endParaRPr lang="en-IN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MoU with the Institute for Blind,Sec-26, </a:t>
            </a:r>
            <a:r>
              <a:rPr lang="en-IN" sz="1050" b="1" dirty="0" err="1"/>
              <a:t>Chd</a:t>
            </a:r>
            <a:r>
              <a:rPr lang="en-IN" sz="1050" b="1" dirty="0"/>
              <a:t>. and collaboration with Government/non-government </a:t>
            </a:r>
            <a:r>
              <a:rPr lang="en-IN" sz="1200" b="1" dirty="0"/>
              <a:t>agencies.</a:t>
            </a:r>
            <a:endParaRPr lang="en-IN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800954" y="2267037"/>
            <a:ext cx="5494253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IN" i="1" dirty="0">
                <a:solidFill>
                  <a:schemeClr val="tx2">
                    <a:lumMod val="50000"/>
                  </a:schemeClr>
                </a:solidFill>
              </a:rPr>
              <a:t>“</a:t>
            </a:r>
            <a:r>
              <a:rPr lang="en-IN" i="1" dirty="0" err="1">
                <a:solidFill>
                  <a:schemeClr val="tx2">
                    <a:lumMod val="50000"/>
                  </a:schemeClr>
                </a:solidFill>
              </a:rPr>
              <a:t>Manas</a:t>
            </a:r>
            <a:r>
              <a:rPr lang="en-IN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N" i="1" dirty="0" err="1">
                <a:solidFill>
                  <a:schemeClr val="tx2">
                    <a:lumMod val="50000"/>
                  </a:schemeClr>
                </a:solidFill>
              </a:rPr>
              <a:t>ki</a:t>
            </a:r>
            <a:r>
              <a:rPr lang="en-IN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N" i="1" dirty="0" err="1">
                <a:solidFill>
                  <a:schemeClr val="tx2">
                    <a:lumMod val="50000"/>
                  </a:schemeClr>
                </a:solidFill>
              </a:rPr>
              <a:t>jaat</a:t>
            </a:r>
            <a:r>
              <a:rPr lang="en-IN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N" i="1" dirty="0" err="1">
                <a:solidFill>
                  <a:schemeClr val="tx2">
                    <a:lumMod val="50000"/>
                  </a:schemeClr>
                </a:solidFill>
              </a:rPr>
              <a:t>Sabhe</a:t>
            </a:r>
            <a:r>
              <a:rPr lang="en-IN" i="1" dirty="0">
                <a:solidFill>
                  <a:schemeClr val="tx2">
                    <a:lumMod val="50000"/>
                  </a:schemeClr>
                </a:solidFill>
              </a:rPr>
              <a:t> Eke </a:t>
            </a:r>
            <a:r>
              <a:rPr lang="en-IN" i="1" dirty="0" err="1">
                <a:solidFill>
                  <a:schemeClr val="tx2">
                    <a:lumMod val="50000"/>
                  </a:schemeClr>
                </a:solidFill>
              </a:rPr>
              <a:t>Pehchanbo</a:t>
            </a:r>
            <a:r>
              <a:rPr lang="en-IN" i="1" dirty="0">
                <a:solidFill>
                  <a:schemeClr val="tx2">
                    <a:lumMod val="50000"/>
                  </a:schemeClr>
                </a:solidFill>
              </a:rPr>
              <a:t>” (Mankind is One)</a:t>
            </a:r>
            <a:endParaRPr lang="en-IN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876" y="1466702"/>
            <a:ext cx="726013" cy="72601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3444" y="3692810"/>
            <a:ext cx="2275395" cy="23083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/>
              <a:t>Key Features</a:t>
            </a:r>
            <a:endParaRPr lang="en-IN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Inclusive Admission Policy</a:t>
            </a:r>
            <a:endParaRPr lang="en-IN" sz="1050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b="1" dirty="0"/>
              <a:t>H</a:t>
            </a:r>
            <a:r>
              <a:rPr lang="en-IN" sz="1050" b="1" dirty="0" err="1"/>
              <a:t>ighly</a:t>
            </a:r>
            <a:r>
              <a:rPr lang="en-IN" sz="1050" b="1" dirty="0"/>
              <a:t> qualified faculty</a:t>
            </a:r>
            <a:endParaRPr lang="en-IN" sz="1050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b="1" dirty="0"/>
              <a:t>S</a:t>
            </a:r>
            <a:r>
              <a:rPr lang="en-IN" sz="1050" b="1" dirty="0" err="1"/>
              <a:t>cholarships</a:t>
            </a:r>
            <a:r>
              <a:rPr lang="en-IN" sz="1050" b="1" dirty="0"/>
              <a:t> for SC,ST,OBC and </a:t>
            </a:r>
            <a:r>
              <a:rPr lang="en-IN" sz="1050" b="1" dirty="0" err="1"/>
              <a:t>Divangjan</a:t>
            </a:r>
            <a:r>
              <a:rPr lang="en-IN" sz="1050" b="1" dirty="0"/>
              <a:t> students</a:t>
            </a:r>
            <a:endParaRPr lang="en-IN" sz="1050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b="1" dirty="0"/>
              <a:t>Various UG courses under NEP 2020 and 13 PG courses</a:t>
            </a:r>
            <a:endParaRPr lang="en-GB" sz="1050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50" b="1" dirty="0"/>
              <a:t>Various skill based Vocational and Certificate Courses</a:t>
            </a:r>
            <a:endParaRPr lang="en-IN" sz="1050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Supportive Environment</a:t>
            </a:r>
            <a:endParaRPr lang="en-IN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Preventing Discrimination</a:t>
            </a:r>
            <a:endParaRPr lang="en-IN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Grievance Redressal</a:t>
            </a:r>
            <a:endParaRPr lang="en-IN" sz="105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050" b="1" dirty="0"/>
              <a:t>Promoting Diversity</a:t>
            </a:r>
            <a:endParaRPr lang="en-IN" sz="1050" dirty="0"/>
          </a:p>
        </p:txBody>
      </p:sp>
      <p:sp>
        <p:nvSpPr>
          <p:cNvPr id="14" name="TextBox 13"/>
          <p:cNvSpPr txBox="1"/>
          <p:nvPr/>
        </p:nvSpPr>
        <p:spPr>
          <a:xfrm>
            <a:off x="80391" y="5870471"/>
            <a:ext cx="248364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Infrastructure Facilities</a:t>
            </a:r>
            <a:endParaRPr lang="en-IN" dirty="0"/>
          </a:p>
          <a:p>
            <a:r>
              <a:rPr lang="en-IN" sz="1100" dirty="0"/>
              <a:t>Our campus is designed to be </a:t>
            </a:r>
            <a:endParaRPr lang="en-IN" sz="1100" dirty="0"/>
          </a:p>
          <a:p>
            <a:r>
              <a:rPr lang="en-IN" sz="1100" dirty="0"/>
              <a:t>accessible and supportive:</a:t>
            </a:r>
            <a:endParaRPr lang="en-IN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100" b="1" dirty="0"/>
              <a:t>Braille Books &amp; Software </a:t>
            </a:r>
            <a:endParaRPr lang="en-IN" sz="1100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100" b="1" dirty="0"/>
              <a:t>Braille Signboards</a:t>
            </a:r>
            <a:r>
              <a:rPr lang="en-IN" sz="1100" dirty="0"/>
              <a:t> </a:t>
            </a:r>
            <a:endParaRPr lang="en-IN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100" b="1" dirty="0"/>
              <a:t>Braille Indicators</a:t>
            </a:r>
            <a:r>
              <a:rPr lang="en-IN" sz="1100" dirty="0"/>
              <a:t> </a:t>
            </a:r>
            <a:endParaRPr lang="en-IN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100" b="1" dirty="0"/>
              <a:t>Helen Keller Braille Corner</a:t>
            </a:r>
            <a:endParaRPr lang="en-IN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100" b="1" dirty="0"/>
              <a:t>Tactile Path</a:t>
            </a:r>
            <a:endParaRPr lang="en-IN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100" b="1" dirty="0"/>
              <a:t>Ramps &amp; Railings</a:t>
            </a:r>
            <a:endParaRPr lang="en-IN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N" sz="1100" b="1" dirty="0"/>
              <a:t>Accessible Washrooms</a:t>
            </a:r>
            <a:endParaRPr lang="en-IN" sz="1100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100" b="1" dirty="0"/>
              <a:t>R</a:t>
            </a:r>
            <a:r>
              <a:rPr lang="en-IN" sz="1100" b="1" dirty="0" err="1"/>
              <a:t>eserved</a:t>
            </a:r>
            <a:r>
              <a:rPr lang="en-IN" sz="1100" b="1" dirty="0"/>
              <a:t> Parking</a:t>
            </a:r>
            <a:endParaRPr lang="en-IN" sz="1100" dirty="0"/>
          </a:p>
        </p:txBody>
      </p:sp>
      <p:sp>
        <p:nvSpPr>
          <p:cNvPr id="17" name="Arrow: Pentagon 16"/>
          <p:cNvSpPr/>
          <p:nvPr/>
        </p:nvSpPr>
        <p:spPr>
          <a:xfrm>
            <a:off x="222334" y="3489963"/>
            <a:ext cx="3510422" cy="202847"/>
          </a:xfrm>
          <a:prstGeom prst="homePlat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 dirty="0"/>
              <a:t>Join Us in Building an Inclusive Future!</a:t>
            </a:r>
            <a:endParaRPr lang="en-IN" sz="1600" dirty="0"/>
          </a:p>
        </p:txBody>
      </p:sp>
      <p:sp>
        <p:nvSpPr>
          <p:cNvPr id="19" name="Flowchart: Terminator 18"/>
          <p:cNvSpPr/>
          <p:nvPr/>
        </p:nvSpPr>
        <p:spPr>
          <a:xfrm>
            <a:off x="2359785" y="3727368"/>
            <a:ext cx="2442838" cy="588496"/>
          </a:xfrm>
          <a:prstGeom prst="flowChartTerminato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2">
                    <a:lumMod val="50000"/>
                  </a:schemeClr>
                </a:solidFill>
              </a:rPr>
              <a:t>Total </a:t>
            </a:r>
            <a:r>
              <a:rPr lang="en-GB" sz="1100" dirty="0" err="1">
                <a:solidFill>
                  <a:schemeClr val="tx2">
                    <a:lumMod val="50000"/>
                  </a:schemeClr>
                </a:solidFill>
              </a:rPr>
              <a:t>Freeship</a:t>
            </a:r>
            <a:r>
              <a:rPr lang="en-GB" sz="1100" dirty="0">
                <a:solidFill>
                  <a:schemeClr val="tx2">
                    <a:lumMod val="50000"/>
                  </a:schemeClr>
                </a:solidFill>
              </a:rPr>
              <a:t> to </a:t>
            </a:r>
            <a:endParaRPr lang="en-GB" sz="11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n-GB" sz="1100" dirty="0">
                <a:solidFill>
                  <a:schemeClr val="tx2">
                    <a:lumMod val="50000"/>
                  </a:schemeClr>
                </a:solidFill>
              </a:rPr>
              <a:t>Meritorious </a:t>
            </a:r>
            <a:r>
              <a:rPr lang="en-GB" sz="1100" dirty="0" err="1">
                <a:solidFill>
                  <a:schemeClr val="tx2">
                    <a:lumMod val="50000"/>
                  </a:schemeClr>
                </a:solidFill>
              </a:rPr>
              <a:t>Divyangjan</a:t>
            </a:r>
            <a:r>
              <a:rPr lang="en-GB" sz="1100" dirty="0">
                <a:solidFill>
                  <a:schemeClr val="tx2">
                    <a:lumMod val="50000"/>
                  </a:schemeClr>
                </a:solidFill>
              </a:rPr>
              <a:t> Students</a:t>
            </a:r>
            <a:endParaRPr lang="en-IN" sz="1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809" y="8560656"/>
            <a:ext cx="55083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/>
              <a:t>Contact No: 0172-2792754, 8437766329, 9815755859, 8556928121, 9592116722</a:t>
            </a:r>
            <a:endParaRPr lang="en-IN" sz="1200" b="1" dirty="0"/>
          </a:p>
          <a:p>
            <a:r>
              <a:rPr lang="en-IN" sz="1400" b="1" dirty="0"/>
              <a:t>  </a:t>
            </a:r>
            <a:r>
              <a:rPr lang="en-IN" sz="1200" b="1" dirty="0"/>
              <a:t>https://www.sggscollege.ac.in | Email: admission.sggs@gmail.com</a:t>
            </a:r>
            <a:endParaRPr lang="en-IN" sz="1200" b="1" dirty="0"/>
          </a:p>
          <a:p>
            <a:endParaRPr lang="en-IN" sz="1400" b="1" dirty="0"/>
          </a:p>
          <a:p>
            <a:endParaRPr lang="en-IN" sz="1400" b="1" dirty="0"/>
          </a:p>
        </p:txBody>
      </p:sp>
      <p:sp>
        <p:nvSpPr>
          <p:cNvPr id="22" name="Rectangle: Diagonal Corners Rounded 21"/>
          <p:cNvSpPr/>
          <p:nvPr/>
        </p:nvSpPr>
        <p:spPr>
          <a:xfrm>
            <a:off x="5270521" y="8560656"/>
            <a:ext cx="1496670" cy="470610"/>
          </a:xfrm>
          <a:prstGeom prst="round2Diag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Dr Jaswinder Singh</a:t>
            </a:r>
            <a:endParaRPr lang="en-GB" sz="1200" dirty="0"/>
          </a:p>
          <a:p>
            <a:pPr algn="ctr"/>
            <a:r>
              <a:rPr lang="en-GB" sz="1200" dirty="0"/>
              <a:t>                 Principal</a:t>
            </a:r>
            <a:endParaRPr lang="en-IN" sz="12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481" y="6022947"/>
            <a:ext cx="1706950" cy="11505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419" y="7131548"/>
            <a:ext cx="2356561" cy="1443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8" t="16135" r="34797" b="11192"/>
          <a:stretch>
            <a:fillRect/>
          </a:stretch>
        </p:blipFill>
        <p:spPr>
          <a:xfrm>
            <a:off x="3688572" y="6064097"/>
            <a:ext cx="1222408" cy="1067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0"/>
          <a:stretch>
            <a:fillRect/>
          </a:stretch>
        </p:blipFill>
        <p:spPr>
          <a:xfrm>
            <a:off x="4511296" y="7131548"/>
            <a:ext cx="2150134" cy="13668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16731" b="14239"/>
          <a:stretch>
            <a:fillRect/>
          </a:stretch>
        </p:blipFill>
        <p:spPr>
          <a:xfrm>
            <a:off x="2376582" y="4411222"/>
            <a:ext cx="2529358" cy="13331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041" y="1472842"/>
            <a:ext cx="5814457" cy="3133172"/>
          </a:xfrm>
        </p:spPr>
        <p:txBody>
          <a:bodyPr anchor="b"/>
          <a:lstStyle>
            <a:lvl1pPr algn="ctr">
              <a:defRPr sz="449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5067" y="4726842"/>
            <a:ext cx="5130404" cy="2172804"/>
          </a:xfrm>
        </p:spPr>
        <p:txBody>
          <a:bodyPr/>
          <a:lstStyle>
            <a:lvl1pPr marL="0" indent="0" algn="ctr">
              <a:buNone/>
              <a:defRPr sz="1795"/>
            </a:lvl1pPr>
            <a:lvl2pPr marL="342265" indent="0" algn="ctr">
              <a:buNone/>
              <a:defRPr sz="1495"/>
            </a:lvl2pPr>
            <a:lvl3pPr marL="683895" indent="0" algn="ctr">
              <a:buNone/>
              <a:defRPr sz="1345"/>
            </a:lvl3pPr>
            <a:lvl4pPr marL="1026160" indent="0" algn="ctr">
              <a:buNone/>
              <a:defRPr sz="1195"/>
            </a:lvl4pPr>
            <a:lvl5pPr marL="1368425" indent="0" algn="ctr">
              <a:buNone/>
              <a:defRPr sz="1195"/>
            </a:lvl5pPr>
            <a:lvl6pPr marL="1710055" indent="0" algn="ctr">
              <a:buNone/>
              <a:defRPr sz="1195"/>
            </a:lvl6pPr>
            <a:lvl7pPr marL="2052320" indent="0" algn="ctr">
              <a:buNone/>
              <a:defRPr sz="1195"/>
            </a:lvl7pPr>
            <a:lvl8pPr marL="2393950" indent="0" algn="ctr">
              <a:buNone/>
              <a:defRPr sz="1195"/>
            </a:lvl8pPr>
            <a:lvl9pPr marL="2736215" indent="0" algn="ctr">
              <a:buNone/>
              <a:defRPr sz="119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95260" y="479142"/>
            <a:ext cx="1474991" cy="762669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0288" y="479142"/>
            <a:ext cx="4339466" cy="7626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2243638"/>
            <a:ext cx="5899964" cy="3743557"/>
          </a:xfrm>
        </p:spPr>
        <p:txBody>
          <a:bodyPr anchor="b"/>
          <a:lstStyle>
            <a:lvl1pPr>
              <a:defRPr sz="449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6022610"/>
            <a:ext cx="5899964" cy="1968648"/>
          </a:xfrm>
        </p:spPr>
        <p:txBody>
          <a:bodyPr/>
          <a:lstStyle>
            <a:lvl1pPr marL="0" indent="0">
              <a:buNone/>
              <a:defRPr sz="1795">
                <a:solidFill>
                  <a:schemeClr val="tx1"/>
                </a:solidFill>
              </a:defRPr>
            </a:lvl1pPr>
            <a:lvl2pPr marL="342265" indent="0">
              <a:buNone/>
              <a:defRPr sz="1495">
                <a:solidFill>
                  <a:schemeClr val="tx1">
                    <a:tint val="75000"/>
                  </a:schemeClr>
                </a:solidFill>
              </a:defRPr>
            </a:lvl2pPr>
            <a:lvl3pPr marL="683895" indent="0">
              <a:buNone/>
              <a:defRPr sz="1345">
                <a:solidFill>
                  <a:schemeClr val="tx1">
                    <a:tint val="75000"/>
                  </a:schemeClr>
                </a:solidFill>
              </a:defRPr>
            </a:lvl3pPr>
            <a:lvl4pPr marL="1026160" indent="0">
              <a:buNone/>
              <a:defRPr sz="1195">
                <a:solidFill>
                  <a:schemeClr val="tx1">
                    <a:tint val="75000"/>
                  </a:schemeClr>
                </a:solidFill>
              </a:defRPr>
            </a:lvl4pPr>
            <a:lvl5pPr marL="1368425" indent="0">
              <a:buNone/>
              <a:defRPr sz="1195">
                <a:solidFill>
                  <a:schemeClr val="tx1">
                    <a:tint val="75000"/>
                  </a:schemeClr>
                </a:solidFill>
              </a:defRPr>
            </a:lvl5pPr>
            <a:lvl6pPr marL="1710055" indent="0">
              <a:buNone/>
              <a:defRPr sz="1195">
                <a:solidFill>
                  <a:schemeClr val="tx1">
                    <a:tint val="75000"/>
                  </a:schemeClr>
                </a:solidFill>
              </a:defRPr>
            </a:lvl6pPr>
            <a:lvl7pPr marL="2052320" indent="0">
              <a:buNone/>
              <a:defRPr sz="1195">
                <a:solidFill>
                  <a:schemeClr val="tx1">
                    <a:tint val="75000"/>
                  </a:schemeClr>
                </a:solidFill>
              </a:defRPr>
            </a:lvl7pPr>
            <a:lvl8pPr marL="2393950" indent="0">
              <a:buNone/>
              <a:defRPr sz="1195">
                <a:solidFill>
                  <a:schemeClr val="tx1">
                    <a:tint val="75000"/>
                  </a:schemeClr>
                </a:solidFill>
              </a:defRPr>
            </a:lvl8pPr>
            <a:lvl9pPr marL="2736215" indent="0">
              <a:buNone/>
              <a:defRPr sz="11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0287" y="2395710"/>
            <a:ext cx="2907229" cy="571012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3022" y="2395710"/>
            <a:ext cx="2907229" cy="571012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479144"/>
            <a:ext cx="5899964" cy="17394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179" y="2206137"/>
            <a:ext cx="2893868" cy="1081194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265" indent="0">
              <a:buNone/>
              <a:defRPr sz="1495" b="1"/>
            </a:lvl2pPr>
            <a:lvl3pPr marL="683895" indent="0">
              <a:buNone/>
              <a:defRPr sz="1345" b="1"/>
            </a:lvl3pPr>
            <a:lvl4pPr marL="1026160" indent="0">
              <a:buNone/>
              <a:defRPr sz="1195" b="1"/>
            </a:lvl4pPr>
            <a:lvl5pPr marL="1368425" indent="0">
              <a:buNone/>
              <a:defRPr sz="1195" b="1"/>
            </a:lvl5pPr>
            <a:lvl6pPr marL="1710055" indent="0">
              <a:buNone/>
              <a:defRPr sz="1195" b="1"/>
            </a:lvl6pPr>
            <a:lvl7pPr marL="2052320" indent="0">
              <a:buNone/>
              <a:defRPr sz="1195" b="1"/>
            </a:lvl7pPr>
            <a:lvl8pPr marL="2393950" indent="0">
              <a:buNone/>
              <a:defRPr sz="1195" b="1"/>
            </a:lvl8pPr>
            <a:lvl9pPr marL="2736215" indent="0">
              <a:buNone/>
              <a:defRPr sz="1195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79" y="3287331"/>
            <a:ext cx="2893868" cy="48351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63023" y="2206137"/>
            <a:ext cx="2908120" cy="1081194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265" indent="0">
              <a:buNone/>
              <a:defRPr sz="1495" b="1"/>
            </a:lvl2pPr>
            <a:lvl3pPr marL="683895" indent="0">
              <a:buNone/>
              <a:defRPr sz="1345" b="1"/>
            </a:lvl3pPr>
            <a:lvl4pPr marL="1026160" indent="0">
              <a:buNone/>
              <a:defRPr sz="1195" b="1"/>
            </a:lvl4pPr>
            <a:lvl5pPr marL="1368425" indent="0">
              <a:buNone/>
              <a:defRPr sz="1195" b="1"/>
            </a:lvl5pPr>
            <a:lvl6pPr marL="1710055" indent="0">
              <a:buNone/>
              <a:defRPr sz="1195" b="1"/>
            </a:lvl6pPr>
            <a:lvl7pPr marL="2052320" indent="0">
              <a:buNone/>
              <a:defRPr sz="1195" b="1"/>
            </a:lvl7pPr>
            <a:lvl8pPr marL="2393950" indent="0">
              <a:buNone/>
              <a:defRPr sz="1195" b="1"/>
            </a:lvl8pPr>
            <a:lvl9pPr marL="2736215" indent="0">
              <a:buNone/>
              <a:defRPr sz="1195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63023" y="3287331"/>
            <a:ext cx="2908120" cy="48351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599969"/>
            <a:ext cx="2206252" cy="2099892"/>
          </a:xfrm>
        </p:spPr>
        <p:txBody>
          <a:bodyPr anchor="b"/>
          <a:lstStyle>
            <a:lvl1pPr>
              <a:defRPr sz="23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8120" y="1295769"/>
            <a:ext cx="3463022" cy="6395505"/>
          </a:xfrm>
        </p:spPr>
        <p:txBody>
          <a:bodyPr/>
          <a:lstStyle>
            <a:lvl1pPr>
              <a:defRPr sz="2395"/>
            </a:lvl1pPr>
            <a:lvl2pPr>
              <a:defRPr sz="2095"/>
            </a:lvl2pPr>
            <a:lvl3pPr>
              <a:defRPr sz="1795"/>
            </a:lvl3pPr>
            <a:lvl4pPr>
              <a:defRPr sz="1495"/>
            </a:lvl4pPr>
            <a:lvl5pPr>
              <a:defRPr sz="1495"/>
            </a:lvl5pPr>
            <a:lvl6pPr>
              <a:defRPr sz="1495"/>
            </a:lvl6pPr>
            <a:lvl7pPr>
              <a:defRPr sz="1495"/>
            </a:lvl7pPr>
            <a:lvl8pPr>
              <a:defRPr sz="1495"/>
            </a:lvl8pPr>
            <a:lvl9pPr>
              <a:defRPr sz="1495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2699862"/>
            <a:ext cx="2206252" cy="5001827"/>
          </a:xfrm>
        </p:spPr>
        <p:txBody>
          <a:bodyPr/>
          <a:lstStyle>
            <a:lvl1pPr marL="0" indent="0">
              <a:buNone/>
              <a:defRPr sz="1195"/>
            </a:lvl1pPr>
            <a:lvl2pPr marL="342265" indent="0">
              <a:buNone/>
              <a:defRPr sz="1045"/>
            </a:lvl2pPr>
            <a:lvl3pPr marL="683895" indent="0">
              <a:buNone/>
              <a:defRPr sz="900"/>
            </a:lvl3pPr>
            <a:lvl4pPr marL="1026160" indent="0">
              <a:buNone/>
              <a:defRPr sz="750"/>
            </a:lvl4pPr>
            <a:lvl5pPr marL="1368425" indent="0">
              <a:buNone/>
              <a:defRPr sz="750"/>
            </a:lvl5pPr>
            <a:lvl6pPr marL="1710055" indent="0">
              <a:buNone/>
              <a:defRPr sz="750"/>
            </a:lvl6pPr>
            <a:lvl7pPr marL="2052320" indent="0">
              <a:buNone/>
              <a:defRPr sz="750"/>
            </a:lvl7pPr>
            <a:lvl8pPr marL="2393950" indent="0">
              <a:buNone/>
              <a:defRPr sz="750"/>
            </a:lvl8pPr>
            <a:lvl9pPr marL="2736215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599969"/>
            <a:ext cx="2206252" cy="2099892"/>
          </a:xfrm>
        </p:spPr>
        <p:txBody>
          <a:bodyPr anchor="b"/>
          <a:lstStyle>
            <a:lvl1pPr>
              <a:defRPr sz="23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08120" y="1295769"/>
            <a:ext cx="3463022" cy="6395505"/>
          </a:xfrm>
        </p:spPr>
        <p:txBody>
          <a:bodyPr anchor="t"/>
          <a:lstStyle>
            <a:lvl1pPr marL="0" indent="0">
              <a:buNone/>
              <a:defRPr sz="2395"/>
            </a:lvl1pPr>
            <a:lvl2pPr marL="342265" indent="0">
              <a:buNone/>
              <a:defRPr sz="2095"/>
            </a:lvl2pPr>
            <a:lvl3pPr marL="683895" indent="0">
              <a:buNone/>
              <a:defRPr sz="1795"/>
            </a:lvl3pPr>
            <a:lvl4pPr marL="1026160" indent="0">
              <a:buNone/>
              <a:defRPr sz="1495"/>
            </a:lvl4pPr>
            <a:lvl5pPr marL="1368425" indent="0">
              <a:buNone/>
              <a:defRPr sz="1495"/>
            </a:lvl5pPr>
            <a:lvl6pPr marL="1710055" indent="0">
              <a:buNone/>
              <a:defRPr sz="1495"/>
            </a:lvl6pPr>
            <a:lvl7pPr marL="2052320" indent="0">
              <a:buNone/>
              <a:defRPr sz="1495"/>
            </a:lvl7pPr>
            <a:lvl8pPr marL="2393950" indent="0">
              <a:buNone/>
              <a:defRPr sz="1495"/>
            </a:lvl8pPr>
            <a:lvl9pPr marL="2736215" indent="0">
              <a:buNone/>
              <a:defRPr sz="149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2699862"/>
            <a:ext cx="2206252" cy="5001827"/>
          </a:xfrm>
        </p:spPr>
        <p:txBody>
          <a:bodyPr/>
          <a:lstStyle>
            <a:lvl1pPr marL="0" indent="0">
              <a:buNone/>
              <a:defRPr sz="1195"/>
            </a:lvl1pPr>
            <a:lvl2pPr marL="342265" indent="0">
              <a:buNone/>
              <a:defRPr sz="1045"/>
            </a:lvl2pPr>
            <a:lvl3pPr marL="683895" indent="0">
              <a:buNone/>
              <a:defRPr sz="900"/>
            </a:lvl3pPr>
            <a:lvl4pPr marL="1026160" indent="0">
              <a:buNone/>
              <a:defRPr sz="750"/>
            </a:lvl4pPr>
            <a:lvl5pPr marL="1368425" indent="0">
              <a:buNone/>
              <a:defRPr sz="750"/>
            </a:lvl5pPr>
            <a:lvl6pPr marL="1710055" indent="0">
              <a:buNone/>
              <a:defRPr sz="750"/>
            </a:lvl6pPr>
            <a:lvl7pPr marL="2052320" indent="0">
              <a:buNone/>
              <a:defRPr sz="750"/>
            </a:lvl7pPr>
            <a:lvl8pPr marL="2393950" indent="0">
              <a:buNone/>
              <a:defRPr sz="750"/>
            </a:lvl8pPr>
            <a:lvl9pPr marL="2736215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0287" y="479144"/>
            <a:ext cx="5899964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287" y="2395710"/>
            <a:ext cx="5899964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0287" y="8341240"/>
            <a:ext cx="1539121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8F4E9-16AD-48DB-B9B5-86B0B5FE42A9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5928" y="8341240"/>
            <a:ext cx="2308682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1130" y="8341240"/>
            <a:ext cx="1539121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3DE97-475A-44C8-84F3-0CE70D315790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3895" rtl="0" eaLnBrk="1" latinLnBrk="0" hangingPunct="1">
        <a:lnSpc>
          <a:spcPct val="90000"/>
        </a:lnSpc>
        <a:spcBef>
          <a:spcPct val="0"/>
        </a:spcBef>
        <a:buNone/>
        <a:defRPr sz="3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815" indent="-170815" algn="l" defTabSz="68389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95" kern="1200">
          <a:solidFill>
            <a:schemeClr val="tx1"/>
          </a:solidFill>
          <a:latin typeface="+mn-lt"/>
          <a:ea typeface="+mn-ea"/>
          <a:cs typeface="+mn-cs"/>
        </a:defRPr>
      </a:lvl1pPr>
      <a:lvl2pPr marL="513080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855345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95" kern="1200">
          <a:solidFill>
            <a:schemeClr val="tx1"/>
          </a:solidFill>
          <a:latin typeface="+mn-lt"/>
          <a:ea typeface="+mn-ea"/>
          <a:cs typeface="+mn-cs"/>
        </a:defRPr>
      </a:lvl3pPr>
      <a:lvl4pPr marL="1196975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4pPr>
      <a:lvl5pPr marL="1539240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5pPr>
      <a:lvl6pPr marL="1880870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2223135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2565400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2907030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1pPr>
      <a:lvl2pPr marL="342265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2pPr>
      <a:lvl3pPr marL="683895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3pPr>
      <a:lvl4pPr marL="1026160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5pPr>
      <a:lvl6pPr marL="1710055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2052320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2393950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2736215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jpeg"/><Relationship Id="rId8" Type="http://schemas.openxmlformats.org/officeDocument/2006/relationships/image" Target="../media/image7.png"/><Relationship Id="rId7" Type="http://schemas.openxmlformats.org/officeDocument/2006/relationships/image" Target="../media/image6.jpeg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mailto:admission.sggs@gmail.com" TargetMode="Externa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5582" y="4326907"/>
            <a:ext cx="1867407" cy="11683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Slide Number Placeholder 3"/>
          <p:cNvSpPr txBox="1"/>
          <p:nvPr/>
        </p:nvSpPr>
        <p:spPr>
          <a:xfrm>
            <a:off x="2179532" y="10024728"/>
            <a:ext cx="1667381" cy="2574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4D37E9-4311-4A9B-90C9-0FE4950E94D0}" type="slidenum">
              <a:rPr lang="en-IN" sz="1010"/>
            </a:fld>
            <a:endParaRPr lang="en-IN" sz="1010" dirty="0"/>
          </a:p>
        </p:txBody>
      </p:sp>
      <p:sp>
        <p:nvSpPr>
          <p:cNvPr id="4" name="TextBox 3"/>
          <p:cNvSpPr txBox="1"/>
          <p:nvPr/>
        </p:nvSpPr>
        <p:spPr>
          <a:xfrm>
            <a:off x="1109536" y="105016"/>
            <a:ext cx="5139846" cy="11387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lgerian" panose="020B0604020202020204" pitchFamily="82" charset="0"/>
              </a:rPr>
              <a:t>Sri Guru Gobind </a:t>
            </a:r>
            <a:r>
              <a:rPr lang="en-GB" sz="2400" dirty="0" err="1">
                <a:latin typeface="Algerian" panose="020B0604020202020204" pitchFamily="82" charset="0"/>
              </a:rPr>
              <a:t>SiNgh</a:t>
            </a:r>
            <a:r>
              <a:rPr lang="en-GB" sz="2400" dirty="0">
                <a:latin typeface="Algerian" panose="020B0604020202020204" pitchFamily="82" charset="0"/>
              </a:rPr>
              <a:t> College </a:t>
            </a:r>
            <a:endParaRPr lang="en-IN" sz="2400" dirty="0">
              <a:latin typeface="Algerian" panose="020B0604020202020204" pitchFamily="82" charset="0"/>
            </a:endParaRPr>
          </a:p>
          <a:p>
            <a:pPr algn="ctr"/>
            <a:r>
              <a:rPr lang="en-GB" sz="1100" b="1" dirty="0"/>
              <a:t>  SECTOR-26 CHANDIGARH</a:t>
            </a:r>
            <a:endParaRPr lang="en-IN" sz="1100" b="1" dirty="0"/>
          </a:p>
          <a:p>
            <a:pPr algn="ctr"/>
            <a:r>
              <a:rPr lang="en-GB" sz="1100" b="1" dirty="0"/>
              <a:t>NAAC Re-Accredited Grade ‘A’</a:t>
            </a:r>
            <a:endParaRPr lang="en-IN" sz="1100" b="1" dirty="0"/>
          </a:p>
          <a:p>
            <a:pPr algn="ctr"/>
            <a:r>
              <a:rPr lang="en-GB" sz="1100" dirty="0"/>
              <a:t>An Institution of the Sikh Educational Society</a:t>
            </a:r>
            <a:endParaRPr lang="en-IN" sz="1100" dirty="0"/>
          </a:p>
          <a:p>
            <a:pPr algn="ctr"/>
            <a:r>
              <a:rPr lang="en-GB" sz="1100" dirty="0"/>
              <a:t>A Postgraduate Co-educational Institute affiliated to Panjab University, Chandigarh</a:t>
            </a:r>
            <a:endParaRPr lang="en-IN" sz="1100" dirty="0"/>
          </a:p>
        </p:txBody>
      </p:sp>
      <p:pic>
        <p:nvPicPr>
          <p:cNvPr id="5" name="image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6666" y="153258"/>
            <a:ext cx="527734" cy="7103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3357" y="1243808"/>
            <a:ext cx="373382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>
                <a:solidFill>
                  <a:schemeClr val="bg1"/>
                </a:solidFill>
              </a:rPr>
              <a:t>Equal Opportunity Cell</a:t>
            </a:r>
            <a:endParaRPr lang="en-IN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094" y="2004596"/>
            <a:ext cx="6754444" cy="7039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IN" sz="1100" dirty="0"/>
              <a:t>The </a:t>
            </a:r>
            <a:r>
              <a:rPr lang="en-IN" sz="1100" b="1" dirty="0"/>
              <a:t>Equal Opportunity Cell</a:t>
            </a:r>
            <a:r>
              <a:rPr lang="en-IN" sz="1100" dirty="0"/>
              <a:t> embodies the College motto by ensuring accessibility, equity and holistic development of students from marginalised backgrounds specifically the </a:t>
            </a:r>
            <a:r>
              <a:rPr lang="en-IN" sz="1100" b="1" dirty="0" err="1"/>
              <a:t>Divyang</a:t>
            </a:r>
            <a:r>
              <a:rPr lang="en-IN" sz="1100" b="1" dirty="0"/>
              <a:t> students.</a:t>
            </a:r>
            <a:r>
              <a:rPr lang="en-IN" sz="1100" dirty="0"/>
              <a:t> The Cell is dedicated to create a campus where </a:t>
            </a:r>
            <a:r>
              <a:rPr lang="en-IN" sz="1100" b="1" dirty="0"/>
              <a:t>every voice is heard, every step is supported and every dream is within reach</a:t>
            </a:r>
            <a:r>
              <a:rPr lang="en-IN" sz="675" dirty="0"/>
              <a:t>.</a:t>
            </a:r>
            <a:endParaRPr lang="en-IN" sz="675" dirty="0"/>
          </a:p>
          <a:p>
            <a:pPr algn="just"/>
            <a:endParaRPr lang="en-IN" sz="675" dirty="0"/>
          </a:p>
        </p:txBody>
      </p:sp>
      <p:sp>
        <p:nvSpPr>
          <p:cNvPr id="8" name="TextBox 7"/>
          <p:cNvSpPr txBox="1"/>
          <p:nvPr/>
        </p:nvSpPr>
        <p:spPr>
          <a:xfrm>
            <a:off x="2645333" y="3615971"/>
            <a:ext cx="2052729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schemeClr val="accent2">
                    <a:lumMod val="50000"/>
                  </a:schemeClr>
                </a:solidFill>
              </a:rPr>
              <a:t>Student Support Services</a:t>
            </a:r>
            <a:endParaRPr lang="en-IN" sz="1400" dirty="0">
              <a:solidFill>
                <a:schemeClr val="accent2">
                  <a:lumMod val="50000"/>
                </a:schemeClr>
              </a:solidFill>
            </a:endParaRPr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50" b="1" dirty="0"/>
              <a:t>Guidance &amp; Mentorship</a:t>
            </a:r>
            <a:endParaRPr lang="en-IN" sz="105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50" b="1" dirty="0"/>
              <a:t>Remedial Classes</a:t>
            </a:r>
            <a:endParaRPr lang="en-IN" sz="105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50" b="1" dirty="0"/>
              <a:t>Cultural Participation </a:t>
            </a:r>
            <a:endParaRPr lang="en-IN" sz="1050" b="1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GB" sz="1050" b="1" dirty="0"/>
              <a:t>P</a:t>
            </a:r>
            <a:r>
              <a:rPr lang="en-IN" sz="1050" b="1" dirty="0" err="1"/>
              <a:t>articipation</a:t>
            </a:r>
            <a:r>
              <a:rPr lang="en-IN" sz="1050" b="1" dirty="0"/>
              <a:t> in Sports</a:t>
            </a:r>
            <a:endParaRPr lang="en-IN" sz="105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50" b="1" dirty="0"/>
              <a:t>Assistive Exam Services</a:t>
            </a:r>
            <a:endParaRPr lang="en-IN" sz="105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50" b="1" dirty="0"/>
              <a:t>Counselling facility by well trained counsellors</a:t>
            </a:r>
            <a:endParaRPr lang="en-IN" sz="105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50" b="1" dirty="0"/>
              <a:t>Awareness Campaigns</a:t>
            </a:r>
            <a:endParaRPr lang="en-IN" sz="105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50" b="1" dirty="0"/>
              <a:t>MoU with the Institute for Blind,Sec-26</a:t>
            </a:r>
            <a:r>
              <a:rPr lang="en-IN" sz="1050" b="1"/>
              <a:t>, Chandigarh </a:t>
            </a:r>
            <a:r>
              <a:rPr lang="en-IN" sz="1050" b="1" dirty="0"/>
              <a:t>and collaboration with Government/</a:t>
            </a:r>
            <a:r>
              <a:rPr lang="en-IN" sz="1050" b="1"/>
              <a:t>non-government </a:t>
            </a:r>
            <a:r>
              <a:rPr lang="en-IN" sz="1100" b="1"/>
              <a:t>agencies</a:t>
            </a:r>
            <a:endParaRPr lang="en-IN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1948216" y="1647511"/>
            <a:ext cx="2864742" cy="43088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1100" i="1" dirty="0">
                <a:solidFill>
                  <a:schemeClr val="tx2">
                    <a:lumMod val="50000"/>
                  </a:schemeClr>
                </a:solidFill>
              </a:rPr>
              <a:t>“</a:t>
            </a:r>
            <a:r>
              <a:rPr lang="en-IN" sz="1100" i="1" dirty="0" err="1">
                <a:solidFill>
                  <a:schemeClr val="tx2">
                    <a:lumMod val="50000"/>
                  </a:schemeClr>
                </a:solidFill>
              </a:rPr>
              <a:t>Manas</a:t>
            </a:r>
            <a:r>
              <a:rPr lang="en-IN" sz="11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N" sz="1100" i="1" dirty="0" err="1">
                <a:solidFill>
                  <a:schemeClr val="tx2">
                    <a:lumMod val="50000"/>
                  </a:schemeClr>
                </a:solidFill>
              </a:rPr>
              <a:t>ki</a:t>
            </a:r>
            <a:r>
              <a:rPr lang="en-IN" sz="11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N" sz="1100" i="1" dirty="0" err="1">
                <a:solidFill>
                  <a:schemeClr val="tx2">
                    <a:lumMod val="50000"/>
                  </a:schemeClr>
                </a:solidFill>
              </a:rPr>
              <a:t>jaat</a:t>
            </a:r>
            <a:r>
              <a:rPr lang="en-IN" sz="11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N" sz="1100" i="1" dirty="0" err="1">
                <a:solidFill>
                  <a:schemeClr val="tx2">
                    <a:lumMod val="50000"/>
                  </a:schemeClr>
                </a:solidFill>
              </a:rPr>
              <a:t>Sabhe</a:t>
            </a:r>
            <a:r>
              <a:rPr lang="en-IN" sz="1100" i="1" dirty="0">
                <a:solidFill>
                  <a:schemeClr val="tx2">
                    <a:lumMod val="50000"/>
                  </a:schemeClr>
                </a:solidFill>
              </a:rPr>
              <a:t> Eke </a:t>
            </a:r>
            <a:r>
              <a:rPr lang="en-IN" sz="1100" i="1" dirty="0" err="1">
                <a:solidFill>
                  <a:schemeClr val="tx2">
                    <a:lumMod val="50000"/>
                  </a:schemeClr>
                </a:solidFill>
              </a:rPr>
              <a:t>Pehchanbo</a:t>
            </a:r>
            <a:r>
              <a:rPr lang="en-IN" sz="1100" i="1" dirty="0">
                <a:solidFill>
                  <a:schemeClr val="tx2">
                    <a:lumMod val="50000"/>
                  </a:schemeClr>
                </a:solidFill>
              </a:rPr>
              <a:t>” </a:t>
            </a:r>
            <a:endParaRPr lang="en-IN" sz="1100" i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n-IN" sz="1000" i="1" dirty="0">
                <a:solidFill>
                  <a:schemeClr val="tx2">
                    <a:lumMod val="50000"/>
                  </a:schemeClr>
                </a:solidFill>
              </a:rPr>
              <a:t>(Recognise the entire human race as one)</a:t>
            </a:r>
            <a:endParaRPr lang="en-IN" sz="1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66" y="1040605"/>
            <a:ext cx="922430" cy="8643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3459" y="2877509"/>
            <a:ext cx="2569854" cy="23083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schemeClr val="accent2">
                    <a:lumMod val="50000"/>
                  </a:schemeClr>
                </a:solidFill>
              </a:rPr>
              <a:t>Key Features</a:t>
            </a:r>
            <a:endParaRPr lang="en-IN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00" b="1" dirty="0"/>
              <a:t>Inclusive Admission Policy</a:t>
            </a:r>
            <a:endParaRPr lang="en-IN" sz="1000" b="1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GB" sz="1000" b="1" dirty="0"/>
              <a:t>H</a:t>
            </a:r>
            <a:r>
              <a:rPr lang="en-IN" sz="1000" b="1" dirty="0" err="1"/>
              <a:t>ighly</a:t>
            </a:r>
            <a:r>
              <a:rPr lang="en-IN" sz="1000" b="1" dirty="0"/>
              <a:t> Qualified Faculty</a:t>
            </a:r>
            <a:endParaRPr lang="en-IN" sz="1000" b="1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GB" sz="1000" b="1" dirty="0"/>
              <a:t>S</a:t>
            </a:r>
            <a:r>
              <a:rPr lang="en-IN" sz="1000" b="1" dirty="0" err="1"/>
              <a:t>cholarships</a:t>
            </a:r>
            <a:r>
              <a:rPr lang="en-IN" sz="1000" b="1" dirty="0"/>
              <a:t>  and General Fee Concession for SC,ST,OBC and </a:t>
            </a:r>
            <a:r>
              <a:rPr lang="en-IN" sz="1000" b="1" dirty="0" err="1"/>
              <a:t>Divyang</a:t>
            </a:r>
            <a:r>
              <a:rPr lang="en-IN" sz="1000" b="1" dirty="0"/>
              <a:t> students</a:t>
            </a:r>
            <a:endParaRPr lang="en-IN" sz="1000" b="1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GB" sz="1000" b="1" dirty="0"/>
              <a:t>F</a:t>
            </a:r>
            <a:r>
              <a:rPr lang="en-IN" sz="1000" b="1" dirty="0" err="1"/>
              <a:t>ree</a:t>
            </a:r>
            <a:r>
              <a:rPr lang="en-IN" sz="1000" b="1" dirty="0"/>
              <a:t> accommodation at Hostel (Boys)</a:t>
            </a:r>
            <a:endParaRPr lang="en-IN" sz="1000" b="1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GB" sz="1000" b="1" dirty="0"/>
              <a:t>Separate Hostel for Girl Students</a:t>
            </a:r>
            <a:endParaRPr lang="en-IN" sz="1000" b="1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GB" sz="1000" b="1" dirty="0"/>
              <a:t>Various UG courses under NEP 2020 and </a:t>
            </a:r>
            <a:endParaRPr lang="en-GB" sz="1000" b="1" dirty="0"/>
          </a:p>
          <a:p>
            <a:r>
              <a:rPr lang="en-GB" sz="1000" b="1" dirty="0"/>
              <a:t>    14 PG courses</a:t>
            </a:r>
            <a:endParaRPr lang="en-GB" sz="1000" b="1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GB" sz="1000" b="1" dirty="0"/>
              <a:t>Various skill based Vocational and Certificate Courses</a:t>
            </a:r>
            <a:endParaRPr lang="en-IN" sz="1000" b="1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00" b="1" dirty="0"/>
              <a:t>Preventing Discrimination</a:t>
            </a:r>
            <a:endParaRPr lang="en-IN" sz="100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00" b="1" dirty="0"/>
              <a:t>Grievance Redressal</a:t>
            </a:r>
            <a:endParaRPr lang="en-IN" sz="100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00" b="1" dirty="0"/>
              <a:t>Promoting Diversity</a:t>
            </a:r>
            <a:endParaRPr lang="en-IN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105943" y="5185631"/>
            <a:ext cx="198440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>
                <a:solidFill>
                  <a:schemeClr val="accent2">
                    <a:lumMod val="50000"/>
                  </a:schemeClr>
                </a:solidFill>
              </a:rPr>
              <a:t>Infrastructure Facilities</a:t>
            </a:r>
            <a:endParaRPr lang="en-IN" sz="1400" dirty="0">
              <a:solidFill>
                <a:schemeClr val="accent2">
                  <a:lumMod val="50000"/>
                </a:schemeClr>
              </a:solidFill>
            </a:endParaRPr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00" b="1" dirty="0"/>
              <a:t>Braille Signage</a:t>
            </a:r>
            <a:endParaRPr lang="en-IN" sz="100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00" b="1" dirty="0"/>
              <a:t>Braille Indicators</a:t>
            </a:r>
            <a:r>
              <a:rPr lang="en-IN" sz="1000" dirty="0"/>
              <a:t> </a:t>
            </a:r>
            <a:endParaRPr lang="en-IN" sz="100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00" b="1" dirty="0"/>
              <a:t>Helen Keller Braille Corner (College Library)</a:t>
            </a:r>
            <a:endParaRPr lang="en-IN" sz="100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00" b="1" dirty="0"/>
              <a:t>Tactile Paths</a:t>
            </a:r>
            <a:endParaRPr lang="en-IN" sz="100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00" b="1" dirty="0"/>
              <a:t>Ramps, Railings and</a:t>
            </a:r>
            <a:endParaRPr lang="en-IN" sz="1000" b="1" dirty="0"/>
          </a:p>
          <a:p>
            <a:r>
              <a:rPr lang="en-IN" sz="1000" b="1" dirty="0"/>
              <a:t>    Wheelchair facility</a:t>
            </a:r>
            <a:endParaRPr lang="en-IN" sz="1000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IN" sz="1000" b="1" dirty="0"/>
              <a:t>Accessible Washrooms</a:t>
            </a:r>
            <a:endParaRPr lang="en-IN" sz="1000" b="1" dirty="0"/>
          </a:p>
          <a:p>
            <a:pPr marL="95885" indent="-95885">
              <a:buFont typeface="Arial" panose="020B0604020202020204" pitchFamily="34" charset="0"/>
              <a:buChar char="•"/>
            </a:pPr>
            <a:r>
              <a:rPr lang="en-GB" sz="1000" b="1" dirty="0"/>
              <a:t>R</a:t>
            </a:r>
            <a:r>
              <a:rPr lang="en-IN" sz="1000" b="1" dirty="0" err="1"/>
              <a:t>eserved</a:t>
            </a:r>
            <a:r>
              <a:rPr lang="en-IN" sz="1000" b="1" dirty="0"/>
              <a:t> Parking for </a:t>
            </a:r>
            <a:r>
              <a:rPr lang="en-IN" sz="1000" b="1" dirty="0" err="1"/>
              <a:t>PwD</a:t>
            </a:r>
            <a:endParaRPr lang="en-IN" sz="1000" b="1" dirty="0"/>
          </a:p>
        </p:txBody>
      </p:sp>
      <p:sp>
        <p:nvSpPr>
          <p:cNvPr id="13" name="Arrow: Pentagon 12"/>
          <p:cNvSpPr/>
          <p:nvPr/>
        </p:nvSpPr>
        <p:spPr>
          <a:xfrm>
            <a:off x="143459" y="2573766"/>
            <a:ext cx="3161796" cy="232336"/>
          </a:xfrm>
          <a:prstGeom prst="homePlat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400" b="1" dirty="0"/>
              <a:t>Join Us in Building an Inclusive Future!</a:t>
            </a:r>
            <a:endParaRPr lang="en-IN" sz="1400" dirty="0"/>
          </a:p>
        </p:txBody>
      </p:sp>
      <p:sp>
        <p:nvSpPr>
          <p:cNvPr id="14" name="Flowchart: Terminator 13"/>
          <p:cNvSpPr/>
          <p:nvPr/>
        </p:nvSpPr>
        <p:spPr>
          <a:xfrm>
            <a:off x="2558390" y="3222510"/>
            <a:ext cx="2052729" cy="435100"/>
          </a:xfrm>
          <a:prstGeom prst="flowChartTerminato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chemeClr val="tx2">
                    <a:lumMod val="50000"/>
                  </a:schemeClr>
                </a:solidFill>
              </a:rPr>
              <a:t>Full Fee Concession for</a:t>
            </a:r>
            <a:endParaRPr lang="en-GB" sz="105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n-GB" sz="1050" dirty="0">
                <a:solidFill>
                  <a:schemeClr val="tx2">
                    <a:lumMod val="50000"/>
                  </a:schemeClr>
                </a:solidFill>
              </a:rPr>
              <a:t>Meritorious </a:t>
            </a:r>
            <a:r>
              <a:rPr lang="en-GB" sz="1050" dirty="0" err="1">
                <a:solidFill>
                  <a:schemeClr val="tx2">
                    <a:lumMod val="50000"/>
                  </a:schemeClr>
                </a:solidFill>
              </a:rPr>
              <a:t>Divyang</a:t>
            </a:r>
            <a:r>
              <a:rPr lang="en-GB" sz="1050" dirty="0">
                <a:solidFill>
                  <a:schemeClr val="tx2">
                    <a:lumMod val="50000"/>
                  </a:schemeClr>
                </a:solidFill>
              </a:rPr>
              <a:t> Students</a:t>
            </a:r>
            <a:endParaRPr lang="en-IN" sz="615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213" y="8508333"/>
            <a:ext cx="5076354" cy="76454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IN" sz="1000" b="1" dirty="0"/>
              <a:t>Contact No: 0172-2792754</a:t>
            </a:r>
            <a:endParaRPr lang="en-IN" sz="1000" b="1" dirty="0"/>
          </a:p>
          <a:p>
            <a:r>
              <a:rPr lang="en-IN" sz="1000" b="1" dirty="0"/>
              <a:t>  https://www.sggscollege.ac.in | Email: </a:t>
            </a:r>
            <a:r>
              <a:rPr lang="en-IN" sz="1000" b="1" dirty="0">
                <a:hlinkClick r:id="rId4"/>
              </a:rPr>
              <a:t>admission.sggs@gmail.com</a:t>
            </a:r>
            <a:endParaRPr lang="en-IN" sz="1000" b="1" dirty="0"/>
          </a:p>
          <a:p>
            <a:r>
              <a:rPr lang="en-GB" sz="800" b="1" dirty="0"/>
              <a:t>Coordinator EOC: Dr Mani Pal Kaur               Contact No: 7837305458</a:t>
            </a:r>
            <a:endParaRPr lang="en-IN" sz="800" b="1" dirty="0"/>
          </a:p>
          <a:p>
            <a:endParaRPr lang="en-IN" sz="785" b="1" dirty="0"/>
          </a:p>
          <a:p>
            <a:endParaRPr lang="en-IN" sz="785" b="1" dirty="0"/>
          </a:p>
        </p:txBody>
      </p:sp>
      <p:sp>
        <p:nvSpPr>
          <p:cNvPr id="16" name="Rectangle: Diagonal Corners Rounded 15"/>
          <p:cNvSpPr/>
          <p:nvPr/>
        </p:nvSpPr>
        <p:spPr>
          <a:xfrm>
            <a:off x="5096567" y="8508332"/>
            <a:ext cx="1723758" cy="491205"/>
          </a:xfrm>
          <a:prstGeom prst="round2Diag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Dr Jaswinder Singh</a:t>
            </a:r>
            <a:endParaRPr lang="en-GB" sz="1200" dirty="0"/>
          </a:p>
          <a:p>
            <a:pPr algn="ctr"/>
            <a:r>
              <a:rPr lang="en-GB" sz="1200" dirty="0"/>
              <a:t>                 Principal</a:t>
            </a:r>
            <a:endParaRPr lang="en-IN" sz="12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3" y="6924279"/>
            <a:ext cx="2096919" cy="1558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236" y="3151308"/>
            <a:ext cx="1867407" cy="11683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16731" b="14239"/>
          <a:stretch>
            <a:fillRect/>
          </a:stretch>
        </p:blipFill>
        <p:spPr>
          <a:xfrm>
            <a:off x="4865582" y="5555368"/>
            <a:ext cx="1867407" cy="1383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" name="Star: 8 Points 25"/>
          <p:cNvSpPr/>
          <p:nvPr/>
        </p:nvSpPr>
        <p:spPr>
          <a:xfrm>
            <a:off x="5756138" y="1057258"/>
            <a:ext cx="1084400" cy="899679"/>
          </a:xfrm>
          <a:prstGeom prst="star8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solidFill>
                  <a:schemeClr val="accent1">
                    <a:lumMod val="50000"/>
                  </a:schemeClr>
                </a:solidFill>
              </a:rPr>
              <a:t>ADMISSION</a:t>
            </a:r>
            <a:r>
              <a:rPr lang="en-GB" sz="105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00" dirty="0">
                <a:solidFill>
                  <a:schemeClr val="accent1">
                    <a:lumMod val="50000"/>
                  </a:schemeClr>
                </a:solidFill>
              </a:rPr>
              <a:t>OPEN </a:t>
            </a:r>
            <a:endParaRPr lang="en-GB" sz="9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GB" sz="900" dirty="0">
                <a:solidFill>
                  <a:schemeClr val="accent1">
                    <a:lumMod val="50000"/>
                  </a:schemeClr>
                </a:solidFill>
              </a:rPr>
              <a:t>2026-27</a:t>
            </a:r>
            <a:endParaRPr lang="en-IN" sz="9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8"/>
          <a:srcRect b="9413"/>
          <a:stretch>
            <a:fillRect/>
          </a:stretch>
        </p:blipFill>
        <p:spPr>
          <a:xfrm>
            <a:off x="2113674" y="6138363"/>
            <a:ext cx="2699284" cy="2369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894" y="6930347"/>
            <a:ext cx="2002644" cy="15278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3" name="Flowchart: Terminator 22"/>
          <p:cNvSpPr/>
          <p:nvPr/>
        </p:nvSpPr>
        <p:spPr>
          <a:xfrm>
            <a:off x="3434679" y="2604506"/>
            <a:ext cx="3338964" cy="587814"/>
          </a:xfrm>
          <a:prstGeom prst="flowChartTerminato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900" b="1" dirty="0">
                <a:solidFill>
                  <a:schemeClr val="tx1"/>
                </a:solidFill>
              </a:rPr>
              <a:t>R</a:t>
            </a:r>
            <a:r>
              <a:rPr lang="en-IN" sz="900" b="1" dirty="0" err="1">
                <a:solidFill>
                  <a:schemeClr val="tx1"/>
                </a:solidFill>
              </a:rPr>
              <a:t>ecognised</a:t>
            </a:r>
            <a:r>
              <a:rPr lang="en-IN" sz="900" b="1" dirty="0">
                <a:solidFill>
                  <a:schemeClr val="tx1"/>
                </a:solidFill>
              </a:rPr>
              <a:t> as first inclusive and accessible Campus audited by Department of Empowerment of Persons with Disabilities, Ministry of Social Justice and Empowerment</a:t>
            </a:r>
            <a:endParaRPr lang="en-IN" sz="900" b="1" dirty="0">
              <a:solidFill>
                <a:schemeClr val="tx1"/>
              </a:solidFill>
            </a:endParaRPr>
          </a:p>
          <a:p>
            <a:pPr algn="ctr"/>
            <a:endParaRPr lang="en-IN" sz="615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1986</Words>
  <Application>WPS Presentation</Application>
  <PresentationFormat>Custom</PresentationFormat>
  <Paragraphs>69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SimSun</vt:lpstr>
      <vt:lpstr>Wingdings</vt:lpstr>
      <vt:lpstr>Algerian</vt:lpstr>
      <vt:lpstr>Segoe Print</vt:lpstr>
      <vt:lpstr>Calibri</vt:lpstr>
      <vt:lpstr>Microsoft YaHei</vt:lpstr>
      <vt:lpstr>Arial Unicode MS</vt:lpstr>
      <vt:lpstr>Calibri Light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41</cp:revision>
  <dcterms:created xsi:type="dcterms:W3CDTF">2025-05-29T11:05:00Z</dcterms:created>
  <dcterms:modified xsi:type="dcterms:W3CDTF">2026-05-15T05:38:17Z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0D05491531C5494196F467337E41D145_13</vt:lpwstr>
  </property>
  <property fmtid="{D5CDD505-2E9C-101B-9397-08002B2CF9AE}" pid="3" name="KSOProductBuildVer">
    <vt:lpwstr>1033-12.2.0.23196</vt:lpwstr>
  </property>
</Properties>
</file>